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f0603d7e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f0603d7e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f0603d7eb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f0603d7eb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347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134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VIII PDE Big Data &amp; Analytics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8301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Boleta de</a:t>
            </a: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s" sz="600">
                <a:latin typeface="Raleway"/>
                <a:ea typeface="Raleway"/>
                <a:cs typeface="Raleway"/>
                <a:sym typeface="Raleway"/>
              </a:rPr>
              <a:t>Venta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5" name="Google Shape;125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" name="Google Shape;12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347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rgbClr val="3472AB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226550" y="78500"/>
            <a:ext cx="134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VIII PDE Big Data &amp; Analytics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18301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Boleta de </a:t>
            </a:r>
            <a:r>
              <a:rPr b="1"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Venta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347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3472AB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347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347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0" name="Google Shape;90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4" name="Google Shape;9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347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" name="Google Shape;102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" name="Google Shape;106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3472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Supermercado Plaza Vea 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Business Intelligence</a:t>
            </a:r>
            <a:endParaRPr b="1" sz="1400"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700" y="3332350"/>
            <a:ext cx="2777430" cy="18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275" y="538875"/>
            <a:ext cx="3218725" cy="203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6075" y="3095724"/>
            <a:ext cx="2279950" cy="15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472AB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5293502" y="2278569"/>
            <a:ext cx="20595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❏"/>
            </a:pPr>
            <a:r>
              <a:rPr lang="es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Hechos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❏"/>
            </a:pPr>
            <a:r>
              <a:rPr lang="es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Diseño Dimensional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❏"/>
            </a:pPr>
            <a:r>
              <a:rPr lang="es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DashBoard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674275" y="2274400"/>
            <a:ext cx="28494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❏"/>
            </a:pPr>
            <a:r>
              <a:rPr lang="es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Proceso de Negocio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❏"/>
            </a:pPr>
            <a:r>
              <a:rPr lang="es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Granularidad de la información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❏"/>
            </a:pPr>
            <a:r>
              <a:rPr lang="es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Dimensiones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Índice</a:t>
            </a:r>
            <a:endParaRPr b="1" sz="2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Proceso de Negocio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4036225" y="1359950"/>
            <a:ext cx="43674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Comprender las necesidades de negocio, así como la realidad de los datos fuentes. Son actividades operacionales que realiza su organización, este proceso define un objetivo de diseño específico y permite declarar la granularidad, las dimensiones y las fact.</a:t>
            </a:r>
            <a:endParaRPr sz="1100"/>
          </a:p>
        </p:txBody>
      </p:sp>
      <p:sp>
        <p:nvSpPr>
          <p:cNvPr id="194" name="Google Shape;194;p20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800">
                <a:solidFill>
                  <a:srgbClr val="3472AB"/>
                </a:solidFill>
                <a:latin typeface="Lato"/>
                <a:ea typeface="Lato"/>
                <a:cs typeface="Lato"/>
                <a:sym typeface="Lato"/>
              </a:rPr>
              <a:t>Problemas de N</a:t>
            </a:r>
            <a:r>
              <a:rPr b="1" lang="es" sz="800">
                <a:solidFill>
                  <a:srgbClr val="3472AB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b="1" lang="es" sz="800">
                <a:solidFill>
                  <a:srgbClr val="3472AB"/>
                </a:solidFill>
                <a:latin typeface="Lato"/>
                <a:ea typeface="Lato"/>
                <a:cs typeface="Lato"/>
                <a:sym typeface="Lato"/>
              </a:rPr>
              <a:t>gocio</a:t>
            </a:r>
            <a:endParaRPr b="1" sz="800">
              <a:solidFill>
                <a:srgbClr val="3472A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3472AB"/>
                </a:solidFill>
                <a:latin typeface="Lato"/>
                <a:ea typeface="Lato"/>
                <a:cs typeface="Lato"/>
                <a:sym typeface="Lato"/>
              </a:rPr>
              <a:t>Necesidades</a:t>
            </a:r>
            <a:endParaRPr b="1" sz="1800">
              <a:solidFill>
                <a:srgbClr val="3472A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842600" y="3374400"/>
            <a:ext cx="20682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Conocer qué </a:t>
            </a:r>
            <a:r>
              <a:rPr b="1" lang="e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categorías</a:t>
            </a:r>
            <a:r>
              <a:rPr b="1" lang="e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 productos fueron más rentables.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 qué local y qué vendedor  generan mayores  ingresos.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Conocer patrones de compra de los consumidores por distrito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8" name="Google Shape;198;p20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800">
                <a:solidFill>
                  <a:srgbClr val="3472AB"/>
                </a:solidFill>
                <a:latin typeface="Lato"/>
                <a:ea typeface="Lato"/>
                <a:cs typeface="Lato"/>
                <a:sym typeface="Lato"/>
              </a:rPr>
              <a:t>Excel, Texto plano, BD</a:t>
            </a:r>
            <a:endParaRPr b="1" sz="800">
              <a:solidFill>
                <a:srgbClr val="3472A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3330225" y="2931550"/>
            <a:ext cx="24834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3472AB"/>
                </a:solidFill>
                <a:latin typeface="Lato"/>
                <a:ea typeface="Lato"/>
                <a:cs typeface="Lato"/>
                <a:sym typeface="Lato"/>
              </a:rPr>
              <a:t>Datos fuentes</a:t>
            </a:r>
            <a:endParaRPr b="1" sz="1800">
              <a:solidFill>
                <a:srgbClr val="3472A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3537900" y="3477250"/>
            <a:ext cx="2068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Histórico de comprobantes de ventas.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Base de datos de clientes, vendedores, locales y productos.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1" name="Google Shape;201;p20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2" name="Google Shape;202;p20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800">
                <a:solidFill>
                  <a:srgbClr val="3472AB"/>
                </a:solidFill>
                <a:latin typeface="Lato"/>
                <a:ea typeface="Lato"/>
                <a:cs typeface="Lato"/>
                <a:sym typeface="Lato"/>
              </a:rPr>
              <a:t>Proceso de negocio</a:t>
            </a:r>
            <a:endParaRPr b="1" sz="800">
              <a:solidFill>
                <a:srgbClr val="3472A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6025600" y="2931550"/>
            <a:ext cx="24834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3472AB"/>
                </a:solidFill>
                <a:latin typeface="Lato"/>
                <a:ea typeface="Lato"/>
                <a:cs typeface="Lato"/>
                <a:sym typeface="Lato"/>
              </a:rPr>
              <a:t>Actividad operacional</a:t>
            </a:r>
            <a:endParaRPr b="1" sz="1800">
              <a:solidFill>
                <a:srgbClr val="3472A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6233200" y="3477250"/>
            <a:ext cx="2068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Ventas diarias.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Emisión de comprobantes de ventas.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626425" y="118460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Granularidad</a:t>
            </a:r>
            <a:endParaRPr/>
          </a:p>
        </p:txBody>
      </p:sp>
      <p:pic>
        <p:nvPicPr>
          <p:cNvPr descr="offset_comp_389009_Edited.jpg" id="210" name="Google Shape;210;p21"/>
          <p:cNvPicPr preferRelativeResize="0"/>
          <p:nvPr/>
        </p:nvPicPr>
        <p:blipFill rotWithShape="1">
          <a:blip r:embed="rId3">
            <a:alphaModFix/>
          </a:blip>
          <a:srcRect b="2335" l="17128" r="5717" t="2335"/>
          <a:stretch/>
        </p:blipFill>
        <p:spPr>
          <a:xfrm>
            <a:off x="7172149" y="2835640"/>
            <a:ext cx="1971840" cy="16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4">
            <a:alphaModFix/>
          </a:blip>
          <a:srcRect b="0" l="50101" r="7800" t="0"/>
          <a:stretch/>
        </p:blipFill>
        <p:spPr>
          <a:xfrm>
            <a:off x="4606975" y="1184600"/>
            <a:ext cx="2060250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7975" y="2837346"/>
            <a:ext cx="2416026" cy="160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6">
            <a:alphaModFix/>
          </a:blip>
          <a:srcRect b="10738" l="0" r="0" t="0"/>
          <a:stretch/>
        </p:blipFill>
        <p:spPr>
          <a:xfrm>
            <a:off x="6727975" y="1184600"/>
            <a:ext cx="2416025" cy="1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721225" y="1960300"/>
            <a:ext cx="3053100" cy="16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Una fila en la tabla de hechos representa las ventas, según el tipo de transacción, el producto, vendedor, cliente, punto de venta y empresa realizada en los locales del supermercado Plaza Vea, representado por el comprobante de pago.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Dimensiones</a:t>
            </a:r>
            <a:endParaRPr sz="1000"/>
          </a:p>
        </p:txBody>
      </p:sp>
      <p:pic>
        <p:nvPicPr>
          <p:cNvPr descr="shutterstock_227447065.jpg" id="220" name="Google Shape;220;p22"/>
          <p:cNvPicPr preferRelativeResize="0"/>
          <p:nvPr/>
        </p:nvPicPr>
        <p:blipFill rotWithShape="1">
          <a:blip r:embed="rId3">
            <a:alphaModFix/>
          </a:blip>
          <a:srcRect b="11982" l="0" r="0" t="11982"/>
          <a:stretch/>
        </p:blipFill>
        <p:spPr>
          <a:xfrm>
            <a:off x="830400" y="2091180"/>
            <a:ext cx="2501199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e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2" name="Google Shape;222;p22"/>
          <p:cNvGrpSpPr/>
          <p:nvPr/>
        </p:nvGrpSpPr>
        <p:grpSpPr>
          <a:xfrm>
            <a:off x="830363" y="3274734"/>
            <a:ext cx="2558739" cy="1618380"/>
            <a:chOff x="830400" y="3274596"/>
            <a:chExt cx="2501700" cy="1353953"/>
          </a:xfrm>
        </p:grpSpPr>
        <p:sp>
          <p:nvSpPr>
            <p:cNvPr id="223" name="Google Shape;223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22"/>
          <p:cNvSpPr txBox="1"/>
          <p:nvPr>
            <p:ph type="title"/>
          </p:nvPr>
        </p:nvSpPr>
        <p:spPr>
          <a:xfrm>
            <a:off x="1001953" y="3264053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Quién, qué</a:t>
            </a:r>
            <a:endParaRPr sz="1000"/>
          </a:p>
        </p:txBody>
      </p:sp>
      <p:sp>
        <p:nvSpPr>
          <p:cNvPr id="226" name="Google Shape;226;p22"/>
          <p:cNvSpPr txBox="1"/>
          <p:nvPr>
            <p:ph idx="4294967295" type="body"/>
          </p:nvPr>
        </p:nvSpPr>
        <p:spPr>
          <a:xfrm>
            <a:off x="967525" y="3541850"/>
            <a:ext cx="22383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Qué cliente compró más bebidas?</a:t>
            </a:r>
            <a:endParaRPr sz="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Qué vendedor </a:t>
            </a:r>
            <a:r>
              <a:rPr lang="es" sz="800"/>
              <a:t>realizó</a:t>
            </a:r>
            <a:r>
              <a:rPr lang="es" sz="800"/>
              <a:t> </a:t>
            </a:r>
            <a:r>
              <a:rPr lang="es" sz="800"/>
              <a:t>más</a:t>
            </a:r>
            <a:r>
              <a:rPr lang="es" sz="800"/>
              <a:t> ventas</a:t>
            </a:r>
            <a:endParaRPr sz="8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Qué </a:t>
            </a:r>
            <a:r>
              <a:rPr lang="es" sz="800"/>
              <a:t>categoría</a:t>
            </a:r>
            <a:r>
              <a:rPr lang="es" sz="800"/>
              <a:t> de productos son los </a:t>
            </a:r>
            <a:r>
              <a:rPr lang="es" sz="800"/>
              <a:t>más</a:t>
            </a:r>
            <a:r>
              <a:rPr lang="es" sz="800"/>
              <a:t> vendidos.</a:t>
            </a:r>
            <a:endParaRPr sz="800"/>
          </a:p>
          <a:p>
            <a:pPr indent="-2794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Cliente</a:t>
            </a:r>
            <a:endParaRPr sz="800"/>
          </a:p>
          <a:p>
            <a:pPr indent="-2794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Vendedor</a:t>
            </a:r>
            <a:endParaRPr sz="800"/>
          </a:p>
          <a:p>
            <a:pPr indent="-2794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Producto</a:t>
            </a:r>
            <a:endParaRPr sz="800"/>
          </a:p>
        </p:txBody>
      </p:sp>
      <p:pic>
        <p:nvPicPr>
          <p:cNvPr descr="shutterstock_425821354.jpg" id="227" name="Google Shape;227;p22"/>
          <p:cNvPicPr preferRelativeResize="0"/>
          <p:nvPr/>
        </p:nvPicPr>
        <p:blipFill rotWithShape="1">
          <a:blip r:embed="rId4">
            <a:alphaModFix/>
          </a:blip>
          <a:srcRect b="12034" l="0" r="0" t="12034"/>
          <a:stretch/>
        </p:blipFill>
        <p:spPr>
          <a:xfrm>
            <a:off x="3332877" y="3359027"/>
            <a:ext cx="2971227" cy="150607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9" name="Google Shape;229;p22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30" name="Google Shape;230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2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Dónde, cuándo</a:t>
            </a:r>
            <a:endParaRPr sz="1000"/>
          </a:p>
        </p:txBody>
      </p:sp>
      <p:sp>
        <p:nvSpPr>
          <p:cNvPr id="233" name="Google Shape;233;p22"/>
          <p:cNvSpPr txBox="1"/>
          <p:nvPr>
            <p:ph idx="4294967295" type="body"/>
          </p:nvPr>
        </p:nvSpPr>
        <p:spPr>
          <a:xfrm>
            <a:off x="3464300" y="2606425"/>
            <a:ext cx="23682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En </a:t>
            </a:r>
            <a:r>
              <a:rPr lang="es" sz="800"/>
              <a:t>qué</a:t>
            </a:r>
            <a:r>
              <a:rPr lang="es" sz="800"/>
              <a:t> lugar se realizan </a:t>
            </a:r>
            <a:r>
              <a:rPr lang="es" sz="800"/>
              <a:t>más</a:t>
            </a:r>
            <a:r>
              <a:rPr lang="es" sz="800"/>
              <a:t> ventas en el 2018?</a:t>
            </a:r>
            <a:endParaRPr sz="800"/>
          </a:p>
          <a:p>
            <a:pPr indent="-2794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Empresa</a:t>
            </a:r>
            <a:endParaRPr sz="800"/>
          </a:p>
          <a:p>
            <a:pPr indent="-2794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Tiempo.</a:t>
            </a:r>
            <a:endParaRPr sz="800"/>
          </a:p>
        </p:txBody>
      </p:sp>
      <p:pic>
        <p:nvPicPr>
          <p:cNvPr descr="shutterstock_512483578.jpg" id="234" name="Google Shape;234;p22"/>
          <p:cNvPicPr preferRelativeResize="0"/>
          <p:nvPr/>
        </p:nvPicPr>
        <p:blipFill rotWithShape="1">
          <a:blip r:embed="rId5">
            <a:alphaModFix/>
          </a:blip>
          <a:srcRect b="11982" l="0" r="0" t="11982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6" name="Google Shape;236;p22"/>
          <p:cNvGrpSpPr/>
          <p:nvPr/>
        </p:nvGrpSpPr>
        <p:grpSpPr>
          <a:xfrm>
            <a:off x="5832595" y="3274573"/>
            <a:ext cx="2456920" cy="1590489"/>
            <a:chOff x="830400" y="3274596"/>
            <a:chExt cx="2501700" cy="1353953"/>
          </a:xfrm>
        </p:grpSpPr>
        <p:sp>
          <p:nvSpPr>
            <p:cNvPr id="237" name="Google Shape;237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2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Por qué, cómo</a:t>
            </a:r>
            <a:endParaRPr sz="1000"/>
          </a:p>
        </p:txBody>
      </p:sp>
      <p:sp>
        <p:nvSpPr>
          <p:cNvPr id="240" name="Google Shape;240;p22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Cual es le medio de pago con el cual </a:t>
            </a:r>
            <a:r>
              <a:rPr lang="es" sz="800"/>
              <a:t>más</a:t>
            </a:r>
            <a:r>
              <a:rPr lang="es" sz="800"/>
              <a:t> se vende?</a:t>
            </a:r>
            <a:endParaRPr sz="800"/>
          </a:p>
          <a:p>
            <a:pPr indent="-279400" lvl="0" marL="457200" rtl="0">
              <a:spcBef>
                <a:spcPts val="1600"/>
              </a:spcBef>
              <a:spcAft>
                <a:spcPts val="0"/>
              </a:spcAft>
              <a:buSzPts val="800"/>
              <a:buChar char="●"/>
            </a:pPr>
            <a:r>
              <a:rPr lang="es" sz="800"/>
              <a:t>Transacción.</a:t>
            </a:r>
            <a:endParaRPr sz="800"/>
          </a:p>
        </p:txBody>
      </p:sp>
      <p:sp>
        <p:nvSpPr>
          <p:cNvPr id="241" name="Google Shape;241;p22"/>
          <p:cNvSpPr txBox="1"/>
          <p:nvPr>
            <p:ph idx="4294967295" type="body"/>
          </p:nvPr>
        </p:nvSpPr>
        <p:spPr>
          <a:xfrm>
            <a:off x="4076850" y="1318650"/>
            <a:ext cx="426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Contienen los atributos descriptivos utilizados por los reportes para filtrar y agrupar hechos.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730725" y="1318650"/>
            <a:ext cx="4003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Hechos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FACT</a:t>
            </a:r>
            <a:endParaRPr b="0"/>
          </a:p>
        </p:txBody>
      </p:sp>
      <p:sp>
        <p:nvSpPr>
          <p:cNvPr id="247" name="Google Shape;247;p23"/>
          <p:cNvSpPr txBox="1"/>
          <p:nvPr>
            <p:ph idx="1" type="body"/>
          </p:nvPr>
        </p:nvSpPr>
        <p:spPr>
          <a:xfrm>
            <a:off x="721225" y="2434125"/>
            <a:ext cx="3053100" cy="22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Los hechos son medidas que resultan de un proceso de negocio y casi siempre son numéricas.</a:t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</a:rPr>
              <a:t>Consecuencias para el cliente:</a:t>
            </a:r>
            <a:endParaRPr b="1" sz="1100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Una única fila tiene relación de uno a uno con un evento de medida como se describe en la granularidad de la tabla de hechos.</a:t>
            </a:r>
            <a:endParaRPr sz="1100"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376" y="1184600"/>
            <a:ext cx="1973625" cy="32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>
            <a:off x="5140475" y="3712150"/>
            <a:ext cx="4003500" cy="735000"/>
          </a:xfrm>
          <a:prstGeom prst="rect">
            <a:avLst/>
          </a:prstGeom>
          <a:solidFill>
            <a:srgbClr val="FFFFFF">
              <a:alpha val="6538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7101425" y="1132425"/>
            <a:ext cx="116400" cy="3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499" y="1031125"/>
            <a:ext cx="1918760" cy="39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727800" y="1207250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Dimensiones y Hechos (</a:t>
            </a:r>
            <a:r>
              <a:rPr lang="es"/>
              <a:t>Fact)</a:t>
            </a:r>
            <a:endParaRPr/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b="16486" l="12948" r="29580" t="15216"/>
          <a:stretch/>
        </p:blipFill>
        <p:spPr>
          <a:xfrm>
            <a:off x="2115850" y="1691300"/>
            <a:ext cx="5164402" cy="345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688250" y="1096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Dashboard</a:t>
            </a:r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/>
          </a:blip>
          <a:srcRect b="18638" l="10875" r="9683" t="13779"/>
          <a:stretch/>
        </p:blipFill>
        <p:spPr>
          <a:xfrm>
            <a:off x="1559050" y="1649575"/>
            <a:ext cx="6953126" cy="33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type="title"/>
          </p:nvPr>
        </p:nvSpPr>
        <p:spPr>
          <a:xfrm>
            <a:off x="5045250" y="3356525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